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44" r:id="rId2"/>
  </p:sldMasterIdLst>
  <p:notesMasterIdLst>
    <p:notesMasterId r:id="rId18"/>
  </p:notesMasterIdLst>
  <p:sldIdLst>
    <p:sldId id="272" r:id="rId3"/>
    <p:sldId id="273" r:id="rId4"/>
    <p:sldId id="274" r:id="rId5"/>
    <p:sldId id="260" r:id="rId6"/>
    <p:sldId id="275" r:id="rId7"/>
    <p:sldId id="263" r:id="rId8"/>
    <p:sldId id="262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71" r:id="rId1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ia20500@gmail.com" initials="v" lastIdx="1" clrIdx="0">
    <p:extLst>
      <p:ext uri="{19B8F6BF-5375-455C-9EA6-DF929625EA0E}">
        <p15:presenceInfo xmlns:p15="http://schemas.microsoft.com/office/powerpoint/2012/main" userId="17fdad157e3852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E89"/>
    <a:srgbClr val="177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2" autoAdjust="0"/>
    <p:restoredTop sz="92222" autoAdjust="0"/>
  </p:normalViewPr>
  <p:slideViewPr>
    <p:cSldViewPr snapToGrid="0">
      <p:cViewPr varScale="1">
        <p:scale>
          <a:sx n="61" d="100"/>
          <a:sy n="61" d="100"/>
        </p:scale>
        <p:origin x="6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47742278-7438-4CDD-ACDA-0E0AB304BD14}" type="datetimeFigureOut">
              <a:rPr lang="he-IL" smtClean="0"/>
              <a:t>ו'/אדר/תשפ"א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F372032-DCAE-4903-ADAB-B5E81F397BE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734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48BB40D-5C0D-458F-A4BF-283AAEAEF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2BC5656-7F93-48ED-8608-F8988740E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E66A856-35BD-4AA4-9507-1082D21D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6CF4692-5E66-4BE2-98BD-D02A11DE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0AA0DE5-7616-488F-A62F-0ABE5E96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287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D969D9-6EDF-4C81-BEE8-951D9A68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59CBFE3-E713-4574-8907-617E13C07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043680D-96DC-4AEE-9955-1FA4BA5B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23508F0-6ABE-4A13-B48C-6A50B1A0D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4E34D87-F810-46C4-9FC9-12F7DD9D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6098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C25CD7F-81C6-42A7-BB5E-AC7CE49D64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49A557C-AD54-456A-8F4F-AF4D09869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963A2D8-12EA-4528-B623-0E4014DFB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B59A09E-CF7F-4D96-9D96-AEF7BFB87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C216A23-D49F-4560-AB86-297694F57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211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96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11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80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60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196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26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2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009552E-B551-4A51-B819-23979D94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E1181AA-4160-4C42-AB69-0145B9E1E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32051E0-BC0A-4A72-91E2-A2D08FAF2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E60F96A-62D4-4D18-872C-C45271B71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B0CD592-4317-4165-9A11-B35F04D4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03804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69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13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5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1EACA6A-0857-4E98-B101-E7017BD9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1551657-ADCE-4D9F-9F32-7D681E079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3EB2E45-5FA2-4120-B9AD-D5DCCA1B9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AA28580-3AF7-4140-8390-E44A634A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34D7391-FAC9-4637-AE0C-57776436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1794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2134C93-CB11-40FC-AA92-1BA2B31F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FAB9D11-7917-4AF4-96D8-000071CF6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3C0B159-7809-4A3B-9830-32EA624EA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B4128CF-1F78-43F3-ACFF-6A895822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610BE32-0509-4593-831D-6808327DA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9CB6F93-2B0C-44E9-8C5C-EC133B5F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9822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DA2E13-D9CF-4423-B61D-8C4386C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A824886-D357-40C2-ADEE-287595C90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FD33D23-5830-4530-8B00-511E5F628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23C984CB-1027-45A6-9759-4BF677B5C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014CE639-1CC9-450F-B48D-642482B4F0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73763206-B044-46FA-AB6C-C961C96D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7A45AF36-A57C-4337-AC55-F364C89D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DAA0B3DC-3724-4A13-8BFE-DA12DBE6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337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65CAEB-3113-47E0-8EF8-6DDCBE10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9760D54-D3A1-4B06-B54D-7EB2EAC2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E25593AC-6E69-4C91-8E18-E2BADC5A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8417229-399C-41DC-B7A9-798A40D9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353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590E9817-D861-4E2C-9976-175BD1BB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BBA0E7F0-C8D2-4931-A947-960664F0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4F0FA03-5010-4AD9-ABF5-9753D680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21196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487BB3A-888B-4B13-AE10-F148B4825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DB1856-B66F-4195-9101-92E9936FB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B42810-2FEE-4E76-8DD0-09BA889D4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C4624AE-A035-4D6D-A913-D6836688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6237B4A-74F4-4E2C-85D4-8FECDC88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D6BA21F-EAF9-4642-8C7D-75A56727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201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25A79B-DE70-4AD9-9760-E34588E51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F5959159-55C9-43A4-90D6-746CE39204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4F2CA96-B2C4-4E0C-BE19-F30BCD9A4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54752D8-94B8-4182-9E15-E8DA96736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B790C54-8E09-4642-95E2-02AE040E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2E571E9-CCC4-4A30-AAF5-DB555A82E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7100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E13E79C8-E44E-474E-83FB-1E4908A4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CA03BBF-4BA0-42AE-ABC9-AC7A19B5A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0045FBC-585F-480B-BAAA-224EC2876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60B53-CAB6-41AA-A916-A10847CB8439}" type="datetimeFigureOut">
              <a:rPr lang="en-IL" smtClean="0"/>
              <a:t>02/18/2021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216EE93-37B1-4193-90AF-2B2161337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19428D2-FEE2-4E47-86A1-C137DA232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96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4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5242" y="4868014"/>
            <a:ext cx="4891207" cy="138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Course: Introduction to Data Science</a:t>
            </a:r>
          </a:p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Lecturers: Dr. Naama Kopelman , Dr. Jonathan Schler. </a:t>
            </a:r>
          </a:p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Names: Oz Wiess, Vlad Sadovnikov</a:t>
            </a:r>
          </a:p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ID: 205650047, 321744096</a:t>
            </a:r>
          </a:p>
          <a:p>
            <a:pPr algn="l" defTabSz="609630" rtl="0">
              <a:lnSpc>
                <a:spcPts val="2239"/>
              </a:lnSpc>
            </a:pPr>
            <a:endParaRPr lang="en-US" sz="1600" spc="64" dirty="0">
              <a:solidFill>
                <a:srgbClr val="FFFFFF"/>
              </a:solidFill>
              <a:latin typeface="HK Grotesk Ligh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00000">
            <a:off x="6447928" y="517746"/>
            <a:ext cx="4765282" cy="56253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5242" y="1509392"/>
            <a:ext cx="6010422" cy="1821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7141"/>
              </a:lnSpc>
            </a:pPr>
            <a:r>
              <a:rPr lang="en-US" sz="6933" spc="-69" dirty="0">
                <a:solidFill>
                  <a:srgbClr val="FFFFFF"/>
                </a:solidFill>
                <a:latin typeface="Arita Buri Bold"/>
              </a:rPr>
              <a:t>Introduction to Data Science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096000" y="1027853"/>
            <a:ext cx="5650758" cy="52269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9643" y="0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4800" dirty="0">
                <a:solidFill>
                  <a:srgbClr val="FFFFFF"/>
                </a:solidFill>
                <a:latin typeface="Arita Buri Bold"/>
              </a:rPr>
              <a:t>Amount of Views per Category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631434" y="5139587"/>
            <a:ext cx="11560566" cy="1687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Name: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Boxplot which represents the amount of views video in relation to video categories.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X-axis: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category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Y-axis: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views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Conclusion: 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music and movies are most viewed videos on YouTube.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527ED92-AC5C-4504-AD83-605CE3ACE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68" y="687195"/>
            <a:ext cx="8165432" cy="44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9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722" y="860716"/>
            <a:ext cx="8225209" cy="2623980"/>
            <a:chOff x="-241001" y="-491731"/>
            <a:chExt cx="14524471" cy="4189488"/>
          </a:xfrm>
        </p:grpSpPr>
        <p:sp>
          <p:nvSpPr>
            <p:cNvPr id="3" name="TextBox 3"/>
            <p:cNvSpPr txBox="1"/>
            <p:nvPr/>
          </p:nvSpPr>
          <p:spPr>
            <a:xfrm>
              <a:off x="-241001" y="-491731"/>
              <a:ext cx="14524471" cy="11216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52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-69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ta Buri Bold"/>
                  <a:ea typeface="+mn-ea"/>
                  <a:cs typeface="+mn-cs"/>
                </a:rPr>
                <a:t>Positive &amp; Negatives </a:t>
              </a:r>
              <a:endPara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9427D"/>
                </a:solidFill>
                <a:effectLst/>
                <a:uLnTx/>
                <a:uFillTx/>
                <a:latin typeface="Arita Buri Bold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20922"/>
              <a:ext cx="9648701" cy="5323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256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ta Buri Bold"/>
                  <a:ea typeface="+mn-ea"/>
                  <a:cs typeface="+mn-cs"/>
                </a:rPr>
                <a:t>Some of the positives of YouTube are: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425" y="2299722"/>
              <a:ext cx="9566207" cy="139803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marL="285750" marR="0" lvl="0" indent="-28575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K Grotesk Light"/>
                  <a:ea typeface="+mn-ea"/>
                  <a:cs typeface="+mn-cs"/>
                </a:rPr>
                <a:t>Educational Value</a:t>
              </a:r>
            </a:p>
            <a:p>
              <a:pPr marL="285750" marR="0" lvl="0" indent="-28575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dirty="0">
                  <a:solidFill>
                    <a:srgbClr val="FFFFFF"/>
                  </a:solidFill>
                  <a:latin typeface="HK Grotesk Light"/>
                </a:rPr>
                <a:t>Ability to display user-created content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endParaRPr>
            </a:p>
          </p:txBody>
        </p:sp>
      </p:grpSp>
      <p:pic>
        <p:nvPicPr>
          <p:cNvPr id="9" name="Picture 7">
            <a:extLst>
              <a:ext uri="{FF2B5EF4-FFF2-40B4-BE49-F238E27FC236}">
                <a16:creationId xmlns:a16="http://schemas.microsoft.com/office/drawing/2014/main" id="{9DEB4DA1-883A-4D10-99CE-D075E843CF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219993">
            <a:off x="6386516" y="935553"/>
            <a:ext cx="5624893" cy="5624893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45059418-D8EB-42D0-BF9E-9DD989B98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31698" y="1683202"/>
            <a:ext cx="4905720" cy="390102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064A62BC-23E3-47B2-A3D5-98F91A00A7ED}"/>
              </a:ext>
            </a:extLst>
          </p:cNvPr>
          <p:cNvSpPr txBox="1"/>
          <p:nvPr/>
        </p:nvSpPr>
        <p:spPr>
          <a:xfrm>
            <a:off x="575092" y="3857537"/>
            <a:ext cx="4776073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5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Some of the Negatives are: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F817E4F8-0449-498C-86B9-5E1B437A108A}"/>
              </a:ext>
            </a:extLst>
          </p:cNvPr>
          <p:cNvSpPr txBox="1"/>
          <p:nvPr/>
        </p:nvSpPr>
        <p:spPr>
          <a:xfrm>
            <a:off x="575092" y="4292889"/>
            <a:ext cx="5417344" cy="875624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Violence</a:t>
            </a:r>
          </a:p>
          <a:p>
            <a:pPr marL="285750" marR="0" lvl="0" indent="-285750" algn="l" defTabSz="6096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HK Grotesk Light"/>
              </a:rPr>
              <a:t>Drugs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169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16629" y="118720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5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srgbClr val="FFFFFF"/>
                </a:solidFill>
                <a:latin typeface="Arita Buri Bold"/>
              </a:rPr>
              <a:t>P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ositive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 or Negative?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8274181" y="1495137"/>
            <a:ext cx="3744141" cy="3867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Name: Boxplot which represents the amount of positive and negative videos in relation to video categories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X-axis: category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Y-axis: views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Conclusion:  music and movie are the most popular videos although the have a lot of negative issues.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532FA-A73D-479B-9E23-AFFB4217C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5" y="1076059"/>
            <a:ext cx="7713131" cy="49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48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56169" y="95534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5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Time Against Popularity of Video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631434" y="4666376"/>
            <a:ext cx="11560566" cy="21319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Name: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Boxplot which represents the amount of views in relation to the hour that the video published.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X-axis: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publish hour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Y-axis: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views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Conclusion: 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not matter the hour of publishing the video.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98B8E-ED58-4489-B6A5-01BDE3123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2" y="982639"/>
            <a:ext cx="11327642" cy="36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6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3">
            <a:extLst>
              <a:ext uri="{FF2B5EF4-FFF2-40B4-BE49-F238E27FC236}">
                <a16:creationId xmlns:a16="http://schemas.microsoft.com/office/drawing/2014/main" id="{DF978C13-4E01-4E6B-9EDF-B636848F3EE9}"/>
              </a:ext>
            </a:extLst>
          </p:cNvPr>
          <p:cNvSpPr txBox="1"/>
          <p:nvPr/>
        </p:nvSpPr>
        <p:spPr>
          <a:xfrm>
            <a:off x="768594" y="618553"/>
            <a:ext cx="6256179" cy="684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latin typeface="Arita Buri Bold"/>
              </a:rPr>
              <a:t>Machine Learning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D4ABEA4C-3223-46CC-B328-5F3782D46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8" t="22818" r="4768" b="22818"/>
          <a:stretch/>
        </p:blipFill>
        <p:spPr>
          <a:xfrm>
            <a:off x="1135874" y="3095098"/>
            <a:ext cx="2999359" cy="1193936"/>
          </a:xfrm>
          <a:prstGeom prst="rect">
            <a:avLst/>
          </a:prstGeom>
        </p:spPr>
      </p:pic>
      <p:pic>
        <p:nvPicPr>
          <p:cNvPr id="24" name="Picture 13">
            <a:extLst>
              <a:ext uri="{FF2B5EF4-FFF2-40B4-BE49-F238E27FC236}">
                <a16:creationId xmlns:a16="http://schemas.microsoft.com/office/drawing/2014/main" id="{AB6A84AB-D4F0-4BF5-B760-4A95C9108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679136" y="1183685"/>
            <a:ext cx="7364023" cy="4897075"/>
          </a:xfrm>
          <a:prstGeom prst="rect">
            <a:avLst/>
          </a:prstGeom>
        </p:spPr>
      </p:pic>
      <p:sp>
        <p:nvSpPr>
          <p:cNvPr id="29" name="TextBox 3">
            <a:extLst>
              <a:ext uri="{FF2B5EF4-FFF2-40B4-BE49-F238E27FC236}">
                <a16:creationId xmlns:a16="http://schemas.microsoft.com/office/drawing/2014/main" id="{580FF884-6CDE-4B9D-9CAC-866FBEB810C5}"/>
              </a:ext>
            </a:extLst>
          </p:cNvPr>
          <p:cNvSpPr txBox="1"/>
          <p:nvPr/>
        </p:nvSpPr>
        <p:spPr>
          <a:xfrm>
            <a:off x="1354170" y="5072456"/>
            <a:ext cx="2095659" cy="684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latin typeface="Arita Buri Bold"/>
              </a:rPr>
              <a:t>Views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43C1C1A0-7FF0-4102-AB3C-A67120F2372C}"/>
              </a:ext>
            </a:extLst>
          </p:cNvPr>
          <p:cNvSpPr txBox="1"/>
          <p:nvPr/>
        </p:nvSpPr>
        <p:spPr>
          <a:xfrm>
            <a:off x="2971152" y="1856825"/>
            <a:ext cx="957355" cy="684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latin typeface="Arita Buri Bold"/>
              </a:rPr>
              <a:t>Of</a:t>
            </a:r>
          </a:p>
        </p:txBody>
      </p:sp>
    </p:spTree>
    <p:extLst>
      <p:ext uri="{BB962C8B-B14F-4D97-AF65-F5344CB8AC3E}">
        <p14:creationId xmlns:p14="http://schemas.microsoft.com/office/powerpoint/2010/main" val="1155214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C23984-A79D-4C0A-8F3B-9C1E6B658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55" y="1661006"/>
            <a:ext cx="6183285" cy="4142648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82F67E02-C223-4F6E-95B6-D5B1AB828E9C}"/>
              </a:ext>
            </a:extLst>
          </p:cNvPr>
          <p:cNvSpPr txBox="1"/>
          <p:nvPr/>
        </p:nvSpPr>
        <p:spPr>
          <a:xfrm>
            <a:off x="594688" y="489668"/>
            <a:ext cx="7330112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Linear regression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E7728CDF-67B5-49D4-BA09-A43E09CFC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594753" y="64408"/>
            <a:ext cx="1386107" cy="1436678"/>
          </a:xfrm>
          <a:prstGeom prst="rect">
            <a:avLst/>
          </a:prstGeom>
        </p:spPr>
      </p:pic>
      <p:pic>
        <p:nvPicPr>
          <p:cNvPr id="10" name="Picture 19">
            <a:extLst>
              <a:ext uri="{FF2B5EF4-FFF2-40B4-BE49-F238E27FC236}">
                <a16:creationId xmlns:a16="http://schemas.microsoft.com/office/drawing/2014/main" id="{C7B6C2A5-4229-49D1-BF3F-D26CEEDB2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833440" y="224328"/>
            <a:ext cx="809592" cy="969571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C9E0188C-50A5-4874-A837-03820067AFD9}"/>
              </a:ext>
            </a:extLst>
          </p:cNvPr>
          <p:cNvSpPr txBox="1"/>
          <p:nvPr/>
        </p:nvSpPr>
        <p:spPr>
          <a:xfrm>
            <a:off x="256860" y="1501086"/>
            <a:ext cx="5718533" cy="1572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Using ‘</a:t>
            </a:r>
            <a:r>
              <a:rPr lang="en-US" sz="2400" dirty="0" err="1">
                <a:solidFill>
                  <a:srgbClr val="09427D"/>
                </a:solidFill>
                <a:latin typeface="Arita Buri Bold"/>
              </a:rPr>
              <a:t>sklearn</a:t>
            </a:r>
            <a:r>
              <a:rPr lang="en-US" sz="2400" dirty="0">
                <a:solidFill>
                  <a:srgbClr val="09427D"/>
                </a:solidFill>
                <a:latin typeface="Arita Buri Bold"/>
              </a:rPr>
              <a:t>’ library and linear regression we were able to train a model that predicts the popularity/success of newly uploaded videos on YouTube.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960EB9C-73F1-441D-AD44-382C163AC73C}"/>
              </a:ext>
            </a:extLst>
          </p:cNvPr>
          <p:cNvSpPr txBox="1"/>
          <p:nvPr/>
        </p:nvSpPr>
        <p:spPr>
          <a:xfrm>
            <a:off x="256860" y="3640320"/>
            <a:ext cx="4889740" cy="1163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The model predicted that if we will be based on likes, views, and comments our r^2 will be 0.839.</a:t>
            </a:r>
          </a:p>
        </p:txBody>
      </p:sp>
    </p:spTree>
    <p:extLst>
      <p:ext uri="{BB962C8B-B14F-4D97-AF65-F5344CB8AC3E}">
        <p14:creationId xmlns:p14="http://schemas.microsoft.com/office/powerpoint/2010/main" val="234755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7597" y="849986"/>
            <a:ext cx="6185912" cy="4009494"/>
            <a:chOff x="-2" y="9525"/>
            <a:chExt cx="10923382" cy="6401622"/>
          </a:xfrm>
        </p:grpSpPr>
        <p:sp>
          <p:nvSpPr>
            <p:cNvPr id="3" name="TextBox 3"/>
            <p:cNvSpPr txBox="1"/>
            <p:nvPr/>
          </p:nvSpPr>
          <p:spPr>
            <a:xfrm>
              <a:off x="-2" y="9525"/>
              <a:ext cx="10923382" cy="11216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 defTabSz="609630" rtl="0">
                <a:lnSpc>
                  <a:spcPts val="5280"/>
                </a:lnSpc>
              </a:pPr>
              <a:r>
                <a:rPr lang="en-US" sz="6600" spc="-69" dirty="0">
                  <a:solidFill>
                    <a:srgbClr val="FFFFFF"/>
                  </a:solidFill>
                  <a:latin typeface="Arita Buri Bold"/>
                </a:rPr>
                <a:t>Intro to research</a:t>
              </a:r>
              <a:r>
                <a:rPr lang="en-US" sz="4800" b="1" dirty="0">
                  <a:solidFill>
                    <a:srgbClr val="09427D"/>
                  </a:solidFill>
                  <a:latin typeface="Arita Buri Bold"/>
                </a:rPr>
                <a:t>	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47699"/>
              <a:ext cx="8433820" cy="498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 defTabSz="609630" rtl="0">
                <a:lnSpc>
                  <a:spcPts val="2560"/>
                </a:lnSpc>
                <a:spcBef>
                  <a:spcPct val="0"/>
                </a:spcBef>
              </a:pPr>
              <a:r>
                <a:rPr lang="en-US" sz="2133" u="sng" dirty="0">
                  <a:solidFill>
                    <a:srgbClr val="FFFFFF"/>
                  </a:solidFill>
                  <a:latin typeface="Arita Buri Bold"/>
                </a:rPr>
                <a:t>Research question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070133"/>
              <a:ext cx="9566208" cy="2341014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defTabSz="609630" rtl="0">
                <a:lnSpc>
                  <a:spcPct val="150000"/>
                </a:lnSpc>
              </a:pPr>
              <a:r>
                <a:rPr lang="en-US" sz="2400" i="1" dirty="0">
                  <a:solidFill>
                    <a:srgbClr val="FFFFFF"/>
                  </a:solidFill>
                  <a:latin typeface="HK Grotesk Light"/>
                </a:rPr>
                <a:t>1. Can</a:t>
              </a:r>
              <a:r>
                <a:rPr lang="en-US" i="1" dirty="0">
                  <a:solidFill>
                    <a:srgbClr val="FFFFFF"/>
                  </a:solidFill>
                  <a:latin typeface="HK Grotesk Light"/>
                </a:rPr>
                <a:t> we predict how many views, likes or comments YouTube videos can get?</a:t>
              </a:r>
            </a:p>
            <a:p>
              <a:pPr algn="l" defTabSz="609630" rtl="0">
                <a:lnSpc>
                  <a:spcPct val="150000"/>
                </a:lnSpc>
              </a:pPr>
              <a:r>
                <a:rPr lang="en-US" sz="2400" i="1" dirty="0">
                  <a:solidFill>
                    <a:srgbClr val="FFFFFF"/>
                  </a:solidFill>
                  <a:latin typeface="HK Grotesk Light"/>
                </a:rPr>
                <a:t>2. Which </a:t>
              </a:r>
              <a:r>
                <a:rPr lang="en-US" i="1" dirty="0">
                  <a:solidFill>
                    <a:srgbClr val="FFFFFF"/>
                  </a:solidFill>
                  <a:latin typeface="HK Grotesk Light"/>
                </a:rPr>
                <a:t>video categories make them more popular?</a:t>
              </a:r>
              <a:endParaRPr lang="en-US" dirty="0">
                <a:solidFill>
                  <a:srgbClr val="FFFFFF"/>
                </a:solidFill>
                <a:latin typeface="HK Grotesk Light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62391">
            <a:off x="6191302" y="565278"/>
            <a:ext cx="5242420" cy="54336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92507" y="1333432"/>
            <a:ext cx="4933527" cy="3891566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60AA4A09-294F-485A-A20F-C30AF789A6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68" t="22818" r="4768" b="22818"/>
          <a:stretch/>
        </p:blipFill>
        <p:spPr>
          <a:xfrm>
            <a:off x="7954275" y="2779354"/>
            <a:ext cx="978303" cy="3894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454291" y="1806233"/>
            <a:ext cx="7725700" cy="718396"/>
            <a:chOff x="-2" y="-57151"/>
            <a:chExt cx="15451401" cy="1436792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1"/>
              <a:ext cx="15451399" cy="736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dirty="0">
                  <a:solidFill>
                    <a:srgbClr val="09427D"/>
                  </a:solidFill>
                  <a:latin typeface="Arita Buri Bold"/>
                </a:rPr>
                <a:t>Data set from Kaggle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2" y="863089"/>
              <a:ext cx="15451399" cy="516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sz="1600" dirty="0">
                  <a:solidFill>
                    <a:srgbClr val="09427D"/>
                  </a:solidFill>
                  <a:latin typeface="HK Grotesk Light"/>
                </a:rPr>
                <a:t> Trending YouTube Video Statistics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7861" y="1806233"/>
            <a:ext cx="404801" cy="404801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4BD8FAEC-DC4C-4ACE-8042-224396B62DD4}"/>
              </a:ext>
            </a:extLst>
          </p:cNvPr>
          <p:cNvSpPr txBox="1"/>
          <p:nvPr/>
        </p:nvSpPr>
        <p:spPr>
          <a:xfrm>
            <a:off x="817861" y="473672"/>
            <a:ext cx="6185912" cy="733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Data Sources</a:t>
            </a:r>
            <a:endParaRPr lang="en-US" sz="6600" b="1" dirty="0">
              <a:solidFill>
                <a:srgbClr val="09427D"/>
              </a:solidFill>
              <a:latin typeface="Arita Buri Bold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B036C61C-DDD7-4D60-B8D8-0C0167E4E2C4}"/>
              </a:ext>
            </a:extLst>
          </p:cNvPr>
          <p:cNvSpPr txBox="1"/>
          <p:nvPr/>
        </p:nvSpPr>
        <p:spPr>
          <a:xfrm>
            <a:off x="6414458" y="437453"/>
            <a:ext cx="6185912" cy="733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Data Cleaning</a:t>
            </a:r>
            <a:endParaRPr lang="en-US" sz="6600" b="1" dirty="0">
              <a:solidFill>
                <a:srgbClr val="09427D"/>
              </a:solidFill>
              <a:latin typeface="Arita Buri Bold"/>
            </a:endParaRPr>
          </a:p>
        </p:txBody>
      </p:sp>
      <p:sp>
        <p:nvSpPr>
          <p:cNvPr id="21" name="AutoShape 14">
            <a:extLst>
              <a:ext uri="{FF2B5EF4-FFF2-40B4-BE49-F238E27FC236}">
                <a16:creationId xmlns:a16="http://schemas.microsoft.com/office/drawing/2014/main" id="{A25CFF32-9E82-4D36-B91D-FA6F320424AE}"/>
              </a:ext>
            </a:extLst>
          </p:cNvPr>
          <p:cNvSpPr/>
          <p:nvPr/>
        </p:nvSpPr>
        <p:spPr>
          <a:xfrm>
            <a:off x="6095998" y="0"/>
            <a:ext cx="45719" cy="4656405"/>
          </a:xfrm>
          <a:prstGeom prst="rect">
            <a:avLst/>
          </a:prstGeom>
          <a:solidFill>
            <a:srgbClr val="09427D"/>
          </a:solidFill>
        </p:spPr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3D1088D2-34F3-4A3A-9D14-D98E34279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66955" y="1806232"/>
            <a:ext cx="404801" cy="40480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39B9BDF-870C-46ED-8AC6-68F3E3EA3FD3}"/>
              </a:ext>
            </a:extLst>
          </p:cNvPr>
          <p:cNvSpPr txBox="1"/>
          <p:nvPr/>
        </p:nvSpPr>
        <p:spPr>
          <a:xfrm>
            <a:off x="7060770" y="1758778"/>
            <a:ext cx="4889740" cy="1163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Find how much ‘nun’ we have, </a:t>
            </a:r>
          </a:p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check all the data set have the same formats</a:t>
            </a:r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468FAE2C-3295-423D-B469-3BA0DD84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66955" y="3344593"/>
            <a:ext cx="404801" cy="404801"/>
          </a:xfrm>
          <a:prstGeom prst="rect">
            <a:avLst/>
          </a:prstGeom>
        </p:spPr>
      </p:pic>
      <p:sp>
        <p:nvSpPr>
          <p:cNvPr id="30" name="TextBox 9">
            <a:extLst>
              <a:ext uri="{FF2B5EF4-FFF2-40B4-BE49-F238E27FC236}">
                <a16:creationId xmlns:a16="http://schemas.microsoft.com/office/drawing/2014/main" id="{D8CEA86C-BBE0-48BC-8738-C22C47B18AA1}"/>
              </a:ext>
            </a:extLst>
          </p:cNvPr>
          <p:cNvSpPr txBox="1"/>
          <p:nvPr/>
        </p:nvSpPr>
        <p:spPr>
          <a:xfrm>
            <a:off x="7060770" y="3317316"/>
            <a:ext cx="4889740" cy="3793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Outliers handling</a:t>
            </a:r>
          </a:p>
        </p:txBody>
      </p:sp>
      <p:pic>
        <p:nvPicPr>
          <p:cNvPr id="31" name="Picture 7">
            <a:extLst>
              <a:ext uri="{FF2B5EF4-FFF2-40B4-BE49-F238E27FC236}">
                <a16:creationId xmlns:a16="http://schemas.microsoft.com/office/drawing/2014/main" id="{08039C50-9204-4DE6-BB18-8CCF9ADF6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49455" y="3935828"/>
            <a:ext cx="4093086" cy="2841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750DB1-8417-4362-A5C6-CAB5CA114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20" y="1434260"/>
            <a:ext cx="3834023" cy="420931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CFE75A-EC5B-41D8-8066-A8D1621AA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20" y="5863402"/>
            <a:ext cx="10410899" cy="905295"/>
          </a:xfrm>
          <a:prstGeom prst="rect">
            <a:avLst/>
          </a:prstGeom>
        </p:spPr>
      </p:pic>
      <p:pic>
        <p:nvPicPr>
          <p:cNvPr id="17" name="Picture 13">
            <a:extLst>
              <a:ext uri="{FF2B5EF4-FFF2-40B4-BE49-F238E27FC236}">
                <a16:creationId xmlns:a16="http://schemas.microsoft.com/office/drawing/2014/main" id="{28CDBF32-787A-429C-8039-AA3245F01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90031" y="286381"/>
            <a:ext cx="1155028" cy="11666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118B296F-0711-4D63-A4ED-8F928DB77B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452836" y="401570"/>
            <a:ext cx="1155028" cy="1149253"/>
          </a:xfrm>
          <a:prstGeom prst="rect">
            <a:avLst/>
          </a:prstGeom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EBAA645D-F560-4B7E-A545-B4CE948D90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986734" y="438658"/>
            <a:ext cx="1388397" cy="964936"/>
          </a:xfrm>
          <a:prstGeom prst="rect">
            <a:avLst/>
          </a:prstGeom>
        </p:spPr>
      </p:pic>
      <p:sp>
        <p:nvSpPr>
          <p:cNvPr id="23" name="TextBox 3">
            <a:extLst>
              <a:ext uri="{FF2B5EF4-FFF2-40B4-BE49-F238E27FC236}">
                <a16:creationId xmlns:a16="http://schemas.microsoft.com/office/drawing/2014/main" id="{DF978C13-4E01-4E6B-9EDF-B636848F3EE9}"/>
              </a:ext>
            </a:extLst>
          </p:cNvPr>
          <p:cNvSpPr txBox="1"/>
          <p:nvPr/>
        </p:nvSpPr>
        <p:spPr>
          <a:xfrm>
            <a:off x="884248" y="511929"/>
            <a:ext cx="6185912" cy="733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148189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3">
            <a:extLst>
              <a:ext uri="{FF2B5EF4-FFF2-40B4-BE49-F238E27FC236}">
                <a16:creationId xmlns:a16="http://schemas.microsoft.com/office/drawing/2014/main" id="{DF978C13-4E01-4E6B-9EDF-B636848F3EE9}"/>
              </a:ext>
            </a:extLst>
          </p:cNvPr>
          <p:cNvSpPr txBox="1"/>
          <p:nvPr/>
        </p:nvSpPr>
        <p:spPr>
          <a:xfrm>
            <a:off x="673232" y="731760"/>
            <a:ext cx="9413303" cy="712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solidFill>
                  <a:srgbClr val="09427D"/>
                </a:solidFill>
                <a:latin typeface="Arita Buri Bold"/>
              </a:rPr>
              <a:t>Formats of Date and Time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3B1A606-BCBC-4444-8661-8ED86DAA2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687" y="393227"/>
            <a:ext cx="1407952" cy="1379565"/>
          </a:xfrm>
          <a:prstGeom prst="rect">
            <a:avLst/>
          </a:prstGeo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AA97CA4A-AB53-4B1B-A177-295F6C601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7" y="2626315"/>
            <a:ext cx="11403402" cy="2458894"/>
          </a:xfrm>
        </p:spPr>
      </p:pic>
    </p:spTree>
    <p:extLst>
      <p:ext uri="{BB962C8B-B14F-4D97-AF65-F5344CB8AC3E}">
        <p14:creationId xmlns:p14="http://schemas.microsoft.com/office/powerpoint/2010/main" val="3657262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F90C3F-CA98-4BCF-9710-78DE6EB98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0" y="1058945"/>
            <a:ext cx="4449636" cy="52711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A90F75-BDCE-469E-B962-A5FC8AEAABD1}"/>
              </a:ext>
            </a:extLst>
          </p:cNvPr>
          <p:cNvSpPr/>
          <p:nvPr/>
        </p:nvSpPr>
        <p:spPr>
          <a:xfrm>
            <a:off x="2364503" y="4448796"/>
            <a:ext cx="1215760" cy="276428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969C5-5DA3-469C-A946-7C91A6701E9F}"/>
              </a:ext>
            </a:extLst>
          </p:cNvPr>
          <p:cNvSpPr/>
          <p:nvPr/>
        </p:nvSpPr>
        <p:spPr>
          <a:xfrm>
            <a:off x="662137" y="4386972"/>
            <a:ext cx="1111898" cy="338252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827148-FA0E-49A6-8BA7-A6726DBE9439}"/>
              </a:ext>
            </a:extLst>
          </p:cNvPr>
          <p:cNvSpPr/>
          <p:nvPr/>
        </p:nvSpPr>
        <p:spPr>
          <a:xfrm>
            <a:off x="662137" y="6113465"/>
            <a:ext cx="1305327" cy="214604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DEB9E3-0C36-457B-994F-2700FD61D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98" y="978046"/>
            <a:ext cx="3753485" cy="54329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D7D234-0FA4-4E55-9579-F0263AD2D714}"/>
              </a:ext>
            </a:extLst>
          </p:cNvPr>
          <p:cNvSpPr/>
          <p:nvPr/>
        </p:nvSpPr>
        <p:spPr>
          <a:xfrm>
            <a:off x="8994083" y="3914659"/>
            <a:ext cx="1215760" cy="276428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AB7F2-0BD8-4204-B8F1-92770055885A}"/>
              </a:ext>
            </a:extLst>
          </p:cNvPr>
          <p:cNvSpPr/>
          <p:nvPr/>
        </p:nvSpPr>
        <p:spPr>
          <a:xfrm>
            <a:off x="7423484" y="3898609"/>
            <a:ext cx="1225074" cy="300412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0E9997-A361-43EA-B75C-83807B58D54E}"/>
              </a:ext>
            </a:extLst>
          </p:cNvPr>
          <p:cNvSpPr/>
          <p:nvPr/>
        </p:nvSpPr>
        <p:spPr>
          <a:xfrm>
            <a:off x="8627340" y="6146470"/>
            <a:ext cx="1254671" cy="264484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C815B97-97F7-4E14-A682-67117AC70A96}"/>
              </a:ext>
            </a:extLst>
          </p:cNvPr>
          <p:cNvSpPr/>
          <p:nvPr/>
        </p:nvSpPr>
        <p:spPr>
          <a:xfrm>
            <a:off x="5799436" y="2855004"/>
            <a:ext cx="982494" cy="384243"/>
          </a:xfrm>
          <a:prstGeom prst="leftArrow">
            <a:avLst/>
          </a:prstGeom>
          <a:solidFill>
            <a:srgbClr val="177D7F"/>
          </a:solidFill>
          <a:ln>
            <a:solidFill>
              <a:srgbClr val="177D7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CF266E7-86D6-4E73-8C5C-44166B06686A}"/>
              </a:ext>
            </a:extLst>
          </p:cNvPr>
          <p:cNvSpPr/>
          <p:nvPr/>
        </p:nvSpPr>
        <p:spPr>
          <a:xfrm>
            <a:off x="5834778" y="5310080"/>
            <a:ext cx="982494" cy="384243"/>
          </a:xfrm>
          <a:prstGeom prst="rightArrow">
            <a:avLst/>
          </a:prstGeom>
          <a:solidFill>
            <a:srgbClr val="177D7F"/>
          </a:solidFill>
          <a:ln>
            <a:solidFill>
              <a:srgbClr val="177D7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55C80A20-D837-4EC1-81D5-39D7AC01AF2E}"/>
              </a:ext>
            </a:extLst>
          </p:cNvPr>
          <p:cNvSpPr txBox="1"/>
          <p:nvPr/>
        </p:nvSpPr>
        <p:spPr>
          <a:xfrm>
            <a:off x="796540" y="244825"/>
            <a:ext cx="9413303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solidFill>
                  <a:srgbClr val="09427D"/>
                </a:solidFill>
                <a:latin typeface="Arita Buri Bold"/>
              </a:rPr>
              <a:t>EDA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84989928-C6D2-4D8A-9680-5F5CCE5812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399999">
            <a:off x="5451103" y="1050780"/>
            <a:ext cx="1646868" cy="1944093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EF79DB75-AEE2-4D52-983B-D4549B1BD1E2}"/>
              </a:ext>
            </a:extLst>
          </p:cNvPr>
          <p:cNvSpPr txBox="1"/>
          <p:nvPr/>
        </p:nvSpPr>
        <p:spPr>
          <a:xfrm>
            <a:off x="5421108" y="1663272"/>
            <a:ext cx="1809835" cy="861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Gangnam Style:</a:t>
            </a:r>
          </a:p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First video over 1B views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690EDB97-2F6C-478F-9023-65CBBFE48C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399999">
            <a:off x="5469215" y="3485374"/>
            <a:ext cx="1646868" cy="1944093"/>
          </a:xfrm>
          <a:prstGeom prst="rect">
            <a:avLst/>
          </a:prstGeom>
        </p:spPr>
      </p:pic>
      <p:sp>
        <p:nvSpPr>
          <p:cNvPr id="22" name="TextBox 5">
            <a:extLst>
              <a:ext uri="{FF2B5EF4-FFF2-40B4-BE49-F238E27FC236}">
                <a16:creationId xmlns:a16="http://schemas.microsoft.com/office/drawing/2014/main" id="{F4E157F2-4B32-4546-94DA-E904AF7D8F06}"/>
              </a:ext>
            </a:extLst>
          </p:cNvPr>
          <p:cNvSpPr txBox="1"/>
          <p:nvPr/>
        </p:nvSpPr>
        <p:spPr>
          <a:xfrm>
            <a:off x="5386283" y="3902695"/>
            <a:ext cx="194409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Baby Shark:</a:t>
            </a:r>
          </a:p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Most viewed video today on YouTube.</a:t>
            </a:r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CEB5C6C3-598D-4F8F-83E1-176995A4D1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937230" y="9238"/>
            <a:ext cx="1176260" cy="10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B7E71D-FE24-4191-8BB5-EF7B127EA6E4}"/>
              </a:ext>
            </a:extLst>
          </p:cNvPr>
          <p:cNvSpPr txBox="1"/>
          <p:nvPr/>
        </p:nvSpPr>
        <p:spPr>
          <a:xfrm>
            <a:off x="618743" y="2023390"/>
            <a:ext cx="35173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u="sng" dirty="0">
                <a:latin typeface="HK Grotesk Light" panose="020B0604020202020204" charset="0"/>
              </a:rPr>
              <a:t>Hight correlation</a:t>
            </a:r>
            <a:r>
              <a:rPr lang="en-US" sz="2000" dirty="0">
                <a:latin typeface="HK Grotesk Light" panose="020B0604020202020204" charset="0"/>
              </a:rPr>
              <a:t>: </a:t>
            </a:r>
          </a:p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+0.8 </a:t>
            </a:r>
          </a:p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(likes: views) </a:t>
            </a:r>
          </a:p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(likes: comment count)</a:t>
            </a:r>
          </a:p>
          <a:p>
            <a:pPr algn="l"/>
            <a:endParaRPr lang="en-US" sz="2000" dirty="0">
              <a:latin typeface="HK Grotesk Light" panose="020B0604020202020204" charset="0"/>
            </a:endParaRPr>
          </a:p>
          <a:p>
            <a:pPr algn="l"/>
            <a:r>
              <a:rPr lang="en-US" sz="2000" u="sng" dirty="0">
                <a:latin typeface="HK Grotesk Light" panose="020B0604020202020204" charset="0"/>
              </a:rPr>
              <a:t>Medium correlation</a:t>
            </a:r>
            <a:r>
              <a:rPr lang="en-US" sz="2000" dirty="0">
                <a:latin typeface="HK Grotesk Light" panose="020B0604020202020204" charset="0"/>
              </a:rPr>
              <a:t>: </a:t>
            </a:r>
          </a:p>
          <a:p>
            <a:pPr algn="l"/>
            <a:r>
              <a:rPr lang="en-US" sz="2000" dirty="0">
                <a:solidFill>
                  <a:srgbClr val="329E89"/>
                </a:solidFill>
                <a:latin typeface="HK Grotesk Light" panose="020B0604020202020204" charset="0"/>
              </a:rPr>
              <a:t>+0.6 (views: comment count)</a:t>
            </a:r>
            <a:endParaRPr lang="en-IL" sz="2000" dirty="0">
              <a:solidFill>
                <a:srgbClr val="329E89"/>
              </a:solidFill>
              <a:latin typeface="HK Grotesk Light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FD579A-584A-4FD0-B003-B9CB93F55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89" y="1507957"/>
            <a:ext cx="7988862" cy="5179097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C3770710-A2B9-4B0B-B1ED-1E85E76BE4B2}"/>
              </a:ext>
            </a:extLst>
          </p:cNvPr>
          <p:cNvSpPr txBox="1"/>
          <p:nvPr/>
        </p:nvSpPr>
        <p:spPr>
          <a:xfrm>
            <a:off x="618744" y="365125"/>
            <a:ext cx="9413303" cy="712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solidFill>
                  <a:srgbClr val="09427D"/>
                </a:solidFill>
                <a:latin typeface="Arita Buri Bold"/>
              </a:rPr>
              <a:t>Most Correlated Parameters </a:t>
            </a:r>
          </a:p>
        </p:txBody>
      </p:sp>
      <p:pic>
        <p:nvPicPr>
          <p:cNvPr id="14" name="Picture 30">
            <a:extLst>
              <a:ext uri="{FF2B5EF4-FFF2-40B4-BE49-F238E27FC236}">
                <a16:creationId xmlns:a16="http://schemas.microsoft.com/office/drawing/2014/main" id="{CD489284-B34B-476C-B303-F4C837EAA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03832" y="214832"/>
            <a:ext cx="1129845" cy="107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37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843281" y="131331"/>
            <a:ext cx="5464178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4800" dirty="0">
                <a:solidFill>
                  <a:srgbClr val="FFFFFF"/>
                </a:solidFill>
                <a:latin typeface="Arita Buri Bold"/>
              </a:rPr>
              <a:t>Marketing Funnel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7026B81-4D17-44AA-A575-583123A70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39" y="1022176"/>
            <a:ext cx="11159514" cy="3338549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519139" y="4360726"/>
            <a:ext cx="11560566" cy="1695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Name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Boxplot which represents the amount of views video in relation to the month published.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X-axis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publish month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Y-axis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views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Conclusion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 there are more views on videos that published on August and October.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59832" y="131331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4800" dirty="0">
                <a:solidFill>
                  <a:srgbClr val="FFFFFF"/>
                </a:solidFill>
                <a:latin typeface="Arita Buri Bold"/>
              </a:rPr>
              <a:t>Amount of Likes/Dislikes by Month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631434" y="5038533"/>
            <a:ext cx="11560566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Name: </a:t>
            </a:r>
            <a:r>
              <a:rPr lang="en-US" u="none" dirty="0" err="1">
                <a:solidFill>
                  <a:srgbClr val="FFFFFF"/>
                </a:solidFill>
                <a:latin typeface="HK Grotesk Light"/>
              </a:rPr>
              <a:t>Barplot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 which represents the amount of likes/dislikes video in relation to the month published..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X-axis: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publish month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Y-axis: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likes/dislikes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Conclusion: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easy to see that July, August and September have less activity.</a:t>
            </a:r>
          </a:p>
          <a:p>
            <a:pPr marL="0" lvl="0" indent="0" algn="l">
              <a:lnSpc>
                <a:spcPts val="3359"/>
              </a:lnSpc>
            </a:pPr>
            <a:endParaRPr lang="en-US" b="1" u="none" dirty="0">
              <a:solidFill>
                <a:srgbClr val="FFFFFF"/>
              </a:solidFill>
              <a:latin typeface="HK Grotesk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FD46D-1A8E-4392-8713-EA75629E4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1" y="903246"/>
            <a:ext cx="10966996" cy="41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7334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458</Words>
  <Application>Microsoft Office PowerPoint</Application>
  <PresentationFormat>Widescreen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Arita Buri Bold</vt:lpstr>
      <vt:lpstr>Calibri</vt:lpstr>
      <vt:lpstr>Calibri Light</vt:lpstr>
      <vt:lpstr>HK Grotesk Light</vt:lpstr>
      <vt:lpstr>ערכת נושא Office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valeria20500@gmail.com</dc:creator>
  <cp:lastModifiedBy>7194</cp:lastModifiedBy>
  <cp:revision>31</cp:revision>
  <dcterms:created xsi:type="dcterms:W3CDTF">2021-02-03T19:16:17Z</dcterms:created>
  <dcterms:modified xsi:type="dcterms:W3CDTF">2021-02-17T23:49:48Z</dcterms:modified>
</cp:coreProperties>
</file>